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08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1" cy="493316"/>
          </a:xfrm>
          <a:prstGeom prst="rect">
            <a:avLst/>
          </a:prstGeom>
        </p:spPr>
        <p:txBody>
          <a:bodyPr vert="horz" lIns="91420" tIns="45709" rIns="91420" bIns="4570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2"/>
            <a:ext cx="2918831" cy="493316"/>
          </a:xfrm>
          <a:prstGeom prst="rect">
            <a:avLst/>
          </a:prstGeom>
        </p:spPr>
        <p:txBody>
          <a:bodyPr vert="horz" lIns="91420" tIns="45709" rIns="91420" bIns="45709" rtlCol="0"/>
          <a:lstStyle>
            <a:lvl1pPr algn="r">
              <a:defRPr sz="1200"/>
            </a:lvl1pPr>
          </a:lstStyle>
          <a:p>
            <a:fld id="{95BDC627-E40A-4E70-A1C2-3D5EF6974B8B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09" rIns="91420" bIns="4570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20" tIns="45709" rIns="91420" bIns="45709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3316"/>
          </a:xfrm>
          <a:prstGeom prst="rect">
            <a:avLst/>
          </a:prstGeom>
        </p:spPr>
        <p:txBody>
          <a:bodyPr vert="horz" lIns="91420" tIns="45709" rIns="91420" bIns="4570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3316"/>
          </a:xfrm>
          <a:prstGeom prst="rect">
            <a:avLst/>
          </a:prstGeom>
        </p:spPr>
        <p:txBody>
          <a:bodyPr vert="horz" lIns="91420" tIns="45709" rIns="91420" bIns="45709" rtlCol="0" anchor="b"/>
          <a:lstStyle>
            <a:lvl1pPr algn="r">
              <a:defRPr sz="1200"/>
            </a:lvl1pPr>
          </a:lstStyle>
          <a:p>
            <a:fld id="{B643FB79-AD33-4FB9-B7F8-8E4D39F3B88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B79-AD33-4FB9-B7F8-8E4D39F3B88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5415C-8CEA-45E4-A557-52BABB660F6F}" type="datetimeFigureOut">
              <a:rPr lang="ko-KR" altLang="en-US" smtClean="0"/>
              <a:pPr/>
              <a:t>2019/03/11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74567-B4AE-4F6B-9F75-072B8EC426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68052" y="1064568"/>
            <a:ext cx="5829300" cy="1008112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 ExtraBold" pitchFamily="50" charset="-127"/>
                <a:ea typeface="나눔스퀘어 ExtraBold" pitchFamily="50" charset="-127"/>
              </a:rPr>
              <a:t>희</a:t>
            </a:r>
            <a:r>
              <a:rPr lang="ko-KR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 ExtraBold" pitchFamily="50" charset="-127"/>
                <a:ea typeface="나눔스퀘어 ExtraBold" pitchFamily="50" charset="-127"/>
              </a:rPr>
              <a:t>망</a:t>
            </a:r>
            <a:r>
              <a:rPr lang="ko-KR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 ExtraBold" pitchFamily="50" charset="-127"/>
                <a:ea typeface="나눔스퀘어 ExtraBold" pitchFamily="50" charset="-127"/>
              </a:rPr>
              <a:t>의</a:t>
            </a:r>
            <a:r>
              <a:rPr lang="en-US" altLang="ko-KR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 ExtraBold" pitchFamily="50" charset="-127"/>
                <a:ea typeface="나눔스퀘어 ExtraBold" pitchFamily="50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 ExtraBold" pitchFamily="50" charset="-127"/>
                <a:ea typeface="나눔스퀘어 ExtraBold" pitchFamily="50" charset="-127"/>
              </a:rPr>
              <a:t>씨앗을 심어주세요</a:t>
            </a:r>
            <a:endParaRPr lang="ko-KR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나눔스퀘어 ExtraBold" pitchFamily="50" charset="-127"/>
              <a:ea typeface="나눔스퀘어 ExtraBold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8640" y="5714133"/>
            <a:ext cx="2808312" cy="1611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명조" pitchFamily="18" charset="-127"/>
                <a:ea typeface="나눔명조" pitchFamily="18" charset="-127"/>
              </a:rPr>
              <a:t>사랑으로 아름답게</a:t>
            </a:r>
            <a:endParaRPr lang="en-US" altLang="ko-KR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명조" pitchFamily="18" charset="-127"/>
                <a:ea typeface="나눔명조" pitchFamily="18" charset="-127"/>
              </a:rPr>
              <a:t>나눔으로 더 따뜻하게</a:t>
            </a:r>
            <a:endParaRPr lang="en-US" altLang="ko-KR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명조" pitchFamily="18" charset="-127"/>
                <a:ea typeface="나눔명조" pitchFamily="18" charset="-127"/>
              </a:rPr>
              <a:t>인애복지재단이 꿈꾸는</a:t>
            </a:r>
            <a:endParaRPr lang="en-US" altLang="ko-KR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나눔명조" pitchFamily="18" charset="-127"/>
              <a:ea typeface="나눔명조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명조" pitchFamily="18" charset="-127"/>
                <a:ea typeface="나눔명조" pitchFamily="18" charset="-127"/>
              </a:rPr>
              <a:t>우리 사회의 모습입니다</a:t>
            </a:r>
            <a:endParaRPr lang="en-US" altLang="ko-KR" sz="1600" b="1" dirty="0" smtClean="0">
              <a:solidFill>
                <a:schemeClr val="tx1">
                  <a:lumMod val="50000"/>
                  <a:lumOff val="50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80" y="2532210"/>
            <a:ext cx="2016224" cy="249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1946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년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가녀린 여성이 심은 </a:t>
            </a:r>
            <a:endParaRPr lang="en-US" altLang="ko-KR" sz="1050" dirty="0" smtClean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희망의 씨앗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인애복지재단이</a:t>
            </a:r>
            <a:endParaRPr lang="en-US" altLang="ko-KR" sz="1050" dirty="0" smtClean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위대한 희생과 사랑으로</a:t>
            </a:r>
            <a:r>
              <a:rPr lang="en-US" altLang="ko-KR" sz="1050" dirty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자라나 </a:t>
            </a:r>
            <a:endParaRPr lang="en-US" altLang="ko-KR" sz="1050" dirty="0" smtClean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지난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71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년의 역사를 통하여 </a:t>
            </a:r>
            <a:endParaRPr lang="en-US" altLang="ko-KR" sz="1050" dirty="0" smtClean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아동복지를 중심으로 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영유아보육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노인복지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지역복지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장애인복지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사회복지연구 분야로 발전하여 </a:t>
            </a:r>
            <a:endParaRPr lang="en-US" altLang="ko-KR" sz="1050" dirty="0" smtClean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지역주민들의 복지증진을 위한 </a:t>
            </a:r>
            <a:endParaRPr lang="en-US" altLang="ko-KR" sz="1050" dirty="0" smtClean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노력을 이어가고 있습니다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.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620688" y="1316596"/>
            <a:ext cx="0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699395" y="252735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400" dirty="0" smtClean="0">
                <a:solidFill>
                  <a:schemeClr val="bg1">
                    <a:lumMod val="50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인애복지재단 후원회원 가입신청서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331346" y="5346542"/>
            <a:ext cx="5229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6000" dirty="0" smtClean="0">
                <a:solidFill>
                  <a:schemeClr val="bg1">
                    <a:lumMod val="85000"/>
                  </a:schemeClr>
                </a:solidFill>
                <a:latin typeface="나눔명조 ExtraBold" pitchFamily="18" charset="-127"/>
                <a:ea typeface="나눔명조 ExtraBold" pitchFamily="18" charset="-127"/>
              </a:rPr>
              <a:t>“</a:t>
            </a:r>
            <a:endParaRPr lang="ko-KR" altLang="en-US" sz="6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331346" y="7229380"/>
            <a:ext cx="52289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6000" dirty="0" smtClean="0">
                <a:solidFill>
                  <a:schemeClr val="bg1">
                    <a:lumMod val="85000"/>
                  </a:schemeClr>
                </a:solidFill>
                <a:latin typeface="나눔명조 ExtraBold" pitchFamily="18" charset="-127"/>
                <a:ea typeface="나눔명조 ExtraBold" pitchFamily="18" charset="-127"/>
              </a:rPr>
              <a:t>”</a:t>
            </a:r>
            <a:endParaRPr lang="ko-KR" altLang="en-US" sz="6000" dirty="0">
              <a:solidFill>
                <a:schemeClr val="bg1">
                  <a:lumMod val="85000"/>
                </a:schemeClr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25352" y="8904148"/>
            <a:ext cx="320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사회복지법인 인애복지재단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20" name="Picture 1" descr="C:\Users\이현수\Desktop\내업무\1.법인\티셔츠시안\파란모자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824" y="8928828"/>
            <a:ext cx="462368" cy="319972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454761" y="8678599"/>
            <a:ext cx="2529840" cy="228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i="1" spc="-100" dirty="0" smtClean="0">
                <a:solidFill>
                  <a:schemeClr val="bg1">
                    <a:lumMod val="50000"/>
                  </a:schemeClr>
                </a:solidFill>
                <a:latin typeface="나눔스퀘어" pitchFamily="50" charset="-127"/>
                <a:ea typeface="나눔스퀘어" pitchFamily="50" charset="-127"/>
              </a:rPr>
              <a:t>Since 1946</a:t>
            </a:r>
            <a:endParaRPr lang="ko-KR" altLang="en-US" sz="1200" i="1" spc="-100" dirty="0" smtClean="0">
              <a:solidFill>
                <a:schemeClr val="bg1">
                  <a:lumMod val="50000"/>
                </a:schemeClr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3074" name="AutoShape 2"/>
          <p:cNvSpPr>
            <a:spLocks noChangeAspect="1" noChangeArrowheads="1"/>
          </p:cNvSpPr>
          <p:nvPr/>
        </p:nvSpPr>
        <p:spPr bwMode="auto">
          <a:xfrm>
            <a:off x="762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2852936" y="2504728"/>
            <a:ext cx="3384776" cy="507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이현수\Desktop\내업무\1.법인\티셔츠시안\파란모자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20516165">
            <a:off x="-86252" y="30806"/>
            <a:ext cx="1901534" cy="1315917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8680" y="200472"/>
            <a:ext cx="5829300" cy="1008112"/>
          </a:xfrm>
        </p:spPr>
        <p:txBody>
          <a:bodyPr>
            <a:normAutofit/>
          </a:bodyPr>
          <a:lstStyle/>
          <a:p>
            <a:pPr algn="l"/>
            <a:r>
              <a:rPr lang="ko-KR" altLang="en-US" sz="1800" dirty="0" smtClean="0">
                <a:solidFill>
                  <a:srgbClr val="0070C0"/>
                </a:solidFill>
                <a:latin typeface="나눔명조 ExtraBold" pitchFamily="18" charset="-127"/>
                <a:ea typeface="나눔명조 ExtraBold" pitchFamily="18" charset="-127"/>
              </a:rPr>
              <a:t>세상을 바꾸는 소중한 결심</a:t>
            </a:r>
            <a:r>
              <a:rPr lang="en-US" altLang="ko-KR" sz="1800" dirty="0" smtClean="0">
                <a:solidFill>
                  <a:srgbClr val="0070C0"/>
                </a:solidFill>
                <a:latin typeface="나눔명조 ExtraBold" pitchFamily="18" charset="-127"/>
                <a:ea typeface="나눔명조 ExtraBold" pitchFamily="18" charset="-127"/>
              </a:rPr>
              <a:t>,</a:t>
            </a:r>
            <a:br>
              <a:rPr lang="en-US" altLang="ko-KR" sz="1800" dirty="0" smtClean="0">
                <a:solidFill>
                  <a:srgbClr val="0070C0"/>
                </a:solidFill>
                <a:latin typeface="나눔명조 ExtraBold" pitchFamily="18" charset="-127"/>
                <a:ea typeface="나눔명조 ExtraBold" pitchFamily="18" charset="-127"/>
              </a:rPr>
            </a:br>
            <a:r>
              <a:rPr lang="ko-KR" altLang="en-US" sz="1800" dirty="0" smtClean="0">
                <a:solidFill>
                  <a:srgbClr val="0070C0"/>
                </a:solidFill>
                <a:latin typeface="나눔명조 ExtraBold" pitchFamily="18" charset="-127"/>
                <a:ea typeface="나눔명조 ExtraBold" pitchFamily="18" charset="-127"/>
              </a:rPr>
              <a:t>고맙습니다</a:t>
            </a:r>
            <a:endParaRPr lang="ko-KR" altLang="en-US" sz="1800" dirty="0">
              <a:solidFill>
                <a:srgbClr val="0070C0"/>
              </a:solidFill>
              <a:latin typeface="나눔명조 ExtraBold" pitchFamily="18" charset="-127"/>
              <a:ea typeface="나눔명조 ExtraBold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33239" y="1654604"/>
          <a:ext cx="5976664" cy="701049"/>
        </p:xfrm>
        <a:graphic>
          <a:graphicData uri="http://schemas.openxmlformats.org/drawingml/2006/table">
            <a:tbl>
              <a:tblPr/>
              <a:tblGrid>
                <a:gridCol w="1174525"/>
                <a:gridCol w="1813806"/>
                <a:gridCol w="1245557"/>
                <a:gridCol w="1742776"/>
              </a:tblGrid>
              <a:tr h="2336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err="1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기관명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사회복지법인 인애복지재단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연락처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055-298-8600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대표자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조성철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사업자등록번호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608-82-00057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주소</a:t>
                      </a:r>
                    </a:p>
                  </a:txBody>
                  <a:tcPr marL="63483" marR="63483" marT="17551" marB="17551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창원시 마산회원구 </a:t>
                      </a:r>
                      <a:r>
                        <a:rPr lang="ko-KR" altLang="en-US" sz="900" dirty="0" err="1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팔용로</a:t>
                      </a: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 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270</a:t>
                      </a: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2736" y="127130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나눔스퀘어" pitchFamily="50" charset="-127"/>
                <a:ea typeface="나눔스퀘어" pitchFamily="50" charset="-127"/>
              </a:rPr>
              <a:t>인애복지재단 후원회원 가입신청서</a:t>
            </a:r>
            <a:endParaRPr lang="ko-KR" altLang="en-US" b="1" dirty="0">
              <a:latin typeface="나눔스퀘어" pitchFamily="50" charset="-127"/>
              <a:ea typeface="나눔스퀘어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433239" y="2504728"/>
          <a:ext cx="5976664" cy="2160240"/>
        </p:xfrm>
        <a:graphic>
          <a:graphicData uri="http://schemas.openxmlformats.org/drawingml/2006/table">
            <a:tbl>
              <a:tblPr/>
              <a:tblGrid>
                <a:gridCol w="288032"/>
                <a:gridCol w="864096"/>
                <a:gridCol w="1800201"/>
                <a:gridCol w="1296144"/>
                <a:gridCol w="1728191"/>
              </a:tblGrid>
              <a:tr h="27003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신청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정보</a:t>
                      </a:r>
                    </a:p>
                  </a:txBody>
                  <a:tcPr marL="47696" marR="47696" marT="13187" marB="1318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신청인</a:t>
                      </a: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휴대전화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납부금액</a:t>
                      </a: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납부일</a:t>
                      </a: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□</a:t>
                      </a:r>
                      <a:r>
                        <a:rPr lang="en-US" altLang="ko-KR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1</a:t>
                      </a: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일   □</a:t>
                      </a:r>
                      <a:r>
                        <a:rPr lang="en-US" altLang="ko-KR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10</a:t>
                      </a: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일   □</a:t>
                      </a:r>
                      <a:r>
                        <a:rPr lang="en-US" altLang="ko-KR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15</a:t>
                      </a: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일   □</a:t>
                      </a:r>
                      <a:r>
                        <a:rPr lang="en-US" altLang="ko-KR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25</a:t>
                      </a: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일 </a:t>
                      </a:r>
                      <a:endParaRPr lang="ko-KR" altLang="en-US" sz="900" dirty="0"/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030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주소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03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금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융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거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err="1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래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정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보</a:t>
                      </a:r>
                    </a:p>
                  </a:txBody>
                  <a:tcPr marL="47696" marR="47696" marT="13187" marB="1318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err="1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은행명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예금주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계좌번호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0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생년월일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/</a:t>
                      </a: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성별</a:t>
                      </a: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0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사업자등록번호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003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추천인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47696" marR="47696" marT="13187" marB="13187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7678271" y="3012141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332656" y="8985448"/>
            <a:ext cx="619268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신청인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 Bold"/>
              </a:rPr>
              <a:t>(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예금주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 Bold"/>
              </a:rPr>
              <a:t>)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은 신청정보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 Bold"/>
              </a:rPr>
              <a:t>, 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금융거래정보 등 </a:t>
            </a:r>
            <a:r>
              <a:rPr lang="ko-KR" altLang="en-US" sz="800" u="sng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스퀘어 Bold"/>
              </a:rPr>
              <a:t>개인정보의 수집 이용</a:t>
            </a:r>
            <a:r>
              <a:rPr lang="en-US" altLang="ko-KR" sz="800" u="sng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스퀘어 Bold"/>
              </a:rPr>
              <a:t>, </a:t>
            </a:r>
            <a:r>
              <a:rPr lang="ko-KR" altLang="en-US" sz="800" u="sng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스퀘어 Bold"/>
              </a:rPr>
              <a:t>제 </a:t>
            </a:r>
            <a:r>
              <a:rPr lang="en-US" altLang="ko-KR" sz="800" u="sng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스퀘어 Bold"/>
              </a:rPr>
              <a:t>3</a:t>
            </a:r>
            <a:r>
              <a:rPr lang="ko-KR" altLang="en-US" sz="800" u="sng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스퀘어 Bold"/>
              </a:rPr>
              <a:t>자 제공 및 월자동납부에 동의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하며 </a:t>
            </a:r>
            <a:r>
              <a:rPr lang="en-US" altLang="ko-KR" sz="800" dirty="0">
                <a:solidFill>
                  <a:srgbClr val="000000"/>
                </a:solidFill>
                <a:latin typeface="나눔스퀘어 Bold"/>
              </a:rPr>
              <a:t> 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상기와 같이 신청합니다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 Bold"/>
              </a:rPr>
              <a:t>.</a:t>
            </a:r>
          </a:p>
          <a:p>
            <a:pPr algn="ctr"/>
            <a:endParaRPr lang="en-US" altLang="ko-KR" sz="700" dirty="0" smtClean="0">
              <a:solidFill>
                <a:srgbClr val="000000"/>
              </a:solidFill>
              <a:latin typeface="나눔스퀘어 Bold"/>
            </a:endParaRPr>
          </a:p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나눔스퀘어 Bold"/>
              </a:rPr>
              <a:t>년                       월                      일</a:t>
            </a:r>
          </a:p>
          <a:p>
            <a:pPr algn="r"/>
            <a:endParaRPr lang="en-US" altLang="ko-KR" sz="800" dirty="0" smtClean="0">
              <a:solidFill>
                <a:srgbClr val="000000"/>
              </a:solidFill>
              <a:latin typeface="나눔스퀘어" pitchFamily="50" charset="-127"/>
              <a:ea typeface="나눔스퀘어" pitchFamily="50" charset="-127"/>
            </a:endParaRPr>
          </a:p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신청인 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:                                       (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인</a:t>
            </a:r>
            <a:r>
              <a:rPr lang="en-US" altLang="ko-KR" sz="6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)</a:t>
            </a:r>
            <a:r>
              <a:rPr lang="ko-KR" altLang="en-US" sz="6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 또는 서명             </a:t>
            </a:r>
            <a:r>
              <a:rPr lang="en-US" altLang="ko-KR" sz="5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5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신청인과 예금주가 다를 경우</a:t>
            </a:r>
            <a:r>
              <a:rPr lang="en-US" altLang="ko-KR" sz="5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)  </a:t>
            </a:r>
            <a:r>
              <a:rPr lang="ko-KR" altLang="en-US" sz="5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 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예금주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:                                      (</a:t>
            </a:r>
            <a:r>
              <a:rPr lang="ko-KR" altLang="en-US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인</a:t>
            </a:r>
            <a:r>
              <a:rPr lang="en-US" altLang="ko-KR" sz="8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) </a:t>
            </a:r>
            <a:r>
              <a:rPr lang="ko-KR" altLang="en-US" sz="600" dirty="0" smtClean="0">
                <a:solidFill>
                  <a:srgbClr val="000000"/>
                </a:solidFill>
                <a:latin typeface="나눔스퀘어" pitchFamily="50" charset="-127"/>
                <a:ea typeface="나눔스퀘어" pitchFamily="50" charset="-127"/>
              </a:rPr>
              <a:t>또는 서명 </a:t>
            </a:r>
            <a:endParaRPr lang="ko-KR" altLang="en-US" sz="800" dirty="0">
              <a:solidFill>
                <a:srgbClr val="000000"/>
              </a:solidFill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88640" y="200472"/>
            <a:ext cx="5229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6000" dirty="0" smtClean="0">
                <a:solidFill>
                  <a:srgbClr val="0070C0"/>
                </a:solidFill>
                <a:latin typeface="나눔명조 ExtraBold" pitchFamily="18" charset="-127"/>
                <a:ea typeface="나눔명조 ExtraBold" pitchFamily="18" charset="-127"/>
              </a:rPr>
              <a:t>“</a:t>
            </a:r>
            <a:endParaRPr lang="ko-KR" altLang="en-US" sz="6000" dirty="0"/>
          </a:p>
        </p:txBody>
      </p:sp>
      <p:sp>
        <p:nvSpPr>
          <p:cNvPr id="20" name="직사각형 19"/>
          <p:cNvSpPr/>
          <p:nvPr/>
        </p:nvSpPr>
        <p:spPr>
          <a:xfrm>
            <a:off x="1700808" y="776536"/>
            <a:ext cx="522900" cy="10390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6000" dirty="0" smtClean="0">
                <a:solidFill>
                  <a:srgbClr val="0070C0"/>
                </a:solidFill>
                <a:latin typeface="나눔명조 ExtraBold" pitchFamily="18" charset="-127"/>
                <a:ea typeface="나눔명조 ExtraBold" pitchFamily="18" charset="-127"/>
              </a:rPr>
              <a:t>”</a:t>
            </a:r>
            <a:endParaRPr lang="ko-KR" altLang="en-US" sz="6000" dirty="0">
              <a:solidFill>
                <a:srgbClr val="000000"/>
              </a:solidFill>
              <a:latin typeface="나눔명조" pitchFamily="18" charset="-127"/>
              <a:ea typeface="나눔명조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4664" y="5385048"/>
            <a:ext cx="5976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latin typeface="나눔스퀘어" pitchFamily="50" charset="-127"/>
                <a:ea typeface="나눔스퀘어" pitchFamily="50" charset="-127"/>
              </a:rPr>
              <a:t>* </a:t>
            </a:r>
            <a:r>
              <a:rPr lang="ko-KR" altLang="en-US" sz="1000" dirty="0" smtClean="0">
                <a:latin typeface="나눔스퀘어" pitchFamily="50" charset="-127"/>
                <a:ea typeface="나눔스퀘어" pitchFamily="50" charset="-127"/>
              </a:rPr>
              <a:t>후원금 입금계좌  </a:t>
            </a:r>
            <a:r>
              <a:rPr lang="en-US" altLang="ko-KR" sz="1000" dirty="0" smtClean="0">
                <a:latin typeface="나눔스퀘어" pitchFamily="50" charset="-127"/>
                <a:ea typeface="나눔스퀘어" pitchFamily="50" charset="-127"/>
              </a:rPr>
              <a:t>: </a:t>
            </a:r>
            <a:r>
              <a:rPr lang="ko-KR" altLang="en-US" sz="1000" dirty="0" smtClean="0">
                <a:latin typeface="나눔스퀘어" pitchFamily="50" charset="-127"/>
                <a:ea typeface="나눔스퀘어" pitchFamily="50" charset="-127"/>
              </a:rPr>
              <a:t>경남은행 </a:t>
            </a:r>
            <a:r>
              <a:rPr lang="en-US" altLang="ko-KR" sz="1000" dirty="0" smtClean="0">
                <a:latin typeface="나눔스퀘어" pitchFamily="50" charset="-127"/>
                <a:ea typeface="나눔스퀘어" pitchFamily="50" charset="-127"/>
              </a:rPr>
              <a:t>207-0067-0938-07(</a:t>
            </a:r>
            <a:r>
              <a:rPr lang="ko-KR" altLang="en-US" sz="1000" dirty="0" smtClean="0">
                <a:latin typeface="나눔스퀘어" pitchFamily="50" charset="-127"/>
                <a:ea typeface="나눔스퀘어" pitchFamily="50" charset="-127"/>
              </a:rPr>
              <a:t>사회복지법인 인애복지재단</a:t>
            </a:r>
            <a:r>
              <a:rPr lang="en-US" altLang="ko-KR" sz="1000" dirty="0" smtClean="0">
                <a:latin typeface="나눔스퀘어" pitchFamily="50" charset="-127"/>
                <a:ea typeface="나눔스퀘어" pitchFamily="50" charset="-127"/>
              </a:rPr>
              <a:t>)</a:t>
            </a:r>
            <a:r>
              <a:rPr lang="ko-KR" altLang="en-US" sz="1000" dirty="0" smtClean="0">
                <a:latin typeface="나눔스퀘어" pitchFamily="50" charset="-127"/>
                <a:ea typeface="나눔스퀘어" pitchFamily="50" charset="-127"/>
              </a:rPr>
              <a:t> </a:t>
            </a:r>
            <a:endParaRPr lang="ko-KR" altLang="en-US" sz="1000" dirty="0">
              <a:latin typeface="나눔스퀘어" pitchFamily="50" charset="-127"/>
              <a:ea typeface="나눔스퀘어" pitchFamily="50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433239" y="4875932"/>
          <a:ext cx="5976664" cy="509116"/>
        </p:xfrm>
        <a:graphic>
          <a:graphicData uri="http://schemas.openxmlformats.org/drawingml/2006/table">
            <a:tbl>
              <a:tblPr/>
              <a:tblGrid>
                <a:gridCol w="1174525"/>
                <a:gridCol w="1813806"/>
                <a:gridCol w="1245557"/>
                <a:gridCol w="1742776"/>
              </a:tblGrid>
              <a:tr h="254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기부자명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기부자주민번호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dirty="0" smtClean="0">
                          <a:solidFill>
                            <a:srgbClr val="000000"/>
                          </a:solidFill>
                          <a:latin typeface="나눔명조" pitchFamily="18" charset="-127"/>
                          <a:ea typeface="나눔명조" pitchFamily="18" charset="-127"/>
                        </a:rPr>
                        <a:t>기부자주소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000000"/>
                        </a:solidFill>
                        <a:latin typeface="나눔명조" pitchFamily="18" charset="-127"/>
                        <a:ea typeface="나눔명조" pitchFamily="18" charset="-127"/>
                      </a:endParaRPr>
                    </a:p>
                  </a:txBody>
                  <a:tcPr marL="63483" marR="63483" marT="17551" marB="1755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95139" y="4659908"/>
            <a:ext cx="5976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latin typeface="나눔스퀘어" pitchFamily="50" charset="-127"/>
                <a:ea typeface="나눔스퀘어" pitchFamily="50" charset="-127"/>
              </a:rPr>
              <a:t>기부금영수증 신청 </a:t>
            </a:r>
            <a:r>
              <a:rPr lang="en-US" altLang="ko-KR" sz="800" dirty="0" smtClean="0">
                <a:latin typeface="나눔스퀘어" pitchFamily="50" charset="-127"/>
                <a:ea typeface="나눔스퀘어" pitchFamily="50" charset="-127"/>
              </a:rPr>
              <a:t>(</a:t>
            </a:r>
            <a:r>
              <a:rPr lang="ko-KR" altLang="en-US" sz="800" dirty="0" smtClean="0">
                <a:latin typeface="나눔스퀘어" pitchFamily="50" charset="-127"/>
                <a:ea typeface="나눔스퀘어" pitchFamily="50" charset="-127"/>
              </a:rPr>
              <a:t>작성시 국세청 </a:t>
            </a:r>
            <a:r>
              <a:rPr lang="ko-KR" altLang="en-US" sz="800" dirty="0" err="1" smtClean="0">
                <a:latin typeface="나눔스퀘어" pitchFamily="50" charset="-127"/>
                <a:ea typeface="나눔스퀘어" pitchFamily="50" charset="-127"/>
              </a:rPr>
              <a:t>연말정산간소화서비스에</a:t>
            </a:r>
            <a:r>
              <a:rPr lang="ko-KR" altLang="en-US" sz="800" dirty="0" smtClean="0">
                <a:latin typeface="나눔스퀘어" pitchFamily="50" charset="-127"/>
                <a:ea typeface="나눔스퀘어" pitchFamily="50" charset="-127"/>
              </a:rPr>
              <a:t> 자동등록 됩니다</a:t>
            </a:r>
            <a:r>
              <a:rPr lang="en-US" altLang="ko-KR" sz="800" dirty="0" smtClean="0">
                <a:latin typeface="나눔스퀘어" pitchFamily="50" charset="-127"/>
                <a:ea typeface="나눔스퀘어" pitchFamily="50" charset="-127"/>
              </a:rPr>
              <a:t>)</a:t>
            </a:r>
            <a:endParaRPr lang="ko-KR" altLang="en-US" sz="800" dirty="0">
              <a:latin typeface="나눔스퀘어" pitchFamily="50" charset="-127"/>
              <a:ea typeface="나눔스퀘어" pitchFamily="50" charset="-127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404664" y="5716513"/>
          <a:ext cx="6048672" cy="3240048"/>
        </p:xfrm>
        <a:graphic>
          <a:graphicData uri="http://schemas.openxmlformats.org/drawingml/2006/table">
            <a:tbl>
              <a:tblPr/>
              <a:tblGrid>
                <a:gridCol w="6048672"/>
              </a:tblGrid>
              <a:tr h="615975">
                <a:tc>
                  <a:txBody>
                    <a:bodyPr/>
                    <a:lstStyle/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[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개인정보 수집 및 이용 동의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]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0" marR="508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수집 및 이용목적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CMS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출금이체를 통한 요금 수납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0" marR="508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 </a:t>
                      </a:r>
                      <a:r>
                        <a:rPr lang="ko-KR" altLang="en-US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ko-KR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수집항목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성명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연락처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예금주명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예금주생년월일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은행명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계좌번호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휴대폰번호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0" marR="508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 </a:t>
                      </a:r>
                      <a:r>
                        <a:rPr lang="ko-KR" altLang="en-US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</a:t>
                      </a:r>
                      <a:r>
                        <a:rPr lang="en-US" altLang="ko-KR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보유 및 이용기간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수집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이용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동의일부터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CMS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출금이체 종료일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해지일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후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5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년까지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0" marR="5080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 </a:t>
                      </a:r>
                      <a:r>
                        <a:rPr lang="ko-KR" altLang="en-US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</a:t>
                      </a:r>
                      <a:r>
                        <a:rPr lang="en-US" altLang="ko-KR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신청자는 개인정보 수집 및 이용을 거부할 권리가 있으며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권리행사시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 출금이체 신청이 거부될 수 있습니다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  <a:p>
                      <a:pPr marL="0" marR="5080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b="1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    동의함 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□ </a:t>
                      </a:r>
                      <a:r>
                        <a:rPr lang="ko-KR" altLang="en-US" sz="600" b="1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동의안함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 □ 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1851" marR="11851" marT="11851" marB="118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4261">
                <a:tc>
                  <a:txBody>
                    <a:bodyPr/>
                    <a:lstStyle/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[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개인정보 제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자 제공 동의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]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개인정보를 제공받는 자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사단법인 금융결제원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엔콤소프트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</a:t>
                      </a:r>
                      <a:r>
                        <a:rPr lang="en-US" altLang="ko-KR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), </a:t>
                      </a:r>
                      <a:r>
                        <a:rPr lang="ko-KR" altLang="en-US" sz="60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금융기관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개인정보를 제공받는 자의 개인정보 이용 목적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CMS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출금이체 서비스 제공 및 출금동의 확인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출금이체 신규등록 및 해지 사실 통지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제공하는 개인정보의 항목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성명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연락처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예금주명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생년월일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금융기관명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계좌번호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(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금융회사및이용기관보유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휴대폰번호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개인정보를 제공받는 자의 개인정보 보유 및 이용기간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: CMS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출금이체 서비스 제공 및 출금동의 확인 목적을 달성할 때까지</a:t>
                      </a: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신청자는 개인정보를 사단법인 금융결제원과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엔콤소프트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에 제공하는 것을 거부할 권리가 있으며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거부시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 출금이체 신청이 거부 될 수 있습니다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  <a:p>
                      <a:pPr marL="0" marR="5080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동의함 □ </a:t>
                      </a:r>
                      <a:r>
                        <a:rPr lang="ko-KR" altLang="en-US" sz="600" b="1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동의안함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 □</a:t>
                      </a:r>
                    </a:p>
                  </a:txBody>
                  <a:tcPr marL="11851" marR="11851" marT="11851" marB="118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4261">
                <a:tc>
                  <a:txBody>
                    <a:bodyPr/>
                    <a:lstStyle/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[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고유식별정보 수집에 대한 별도 동의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]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고유식별정보의 수집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이용 목적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기부자의 연말정산 소득공제 증빙을 위한 기부금영수증 발급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기부자 연말정산 편의를 위한 국세청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연말정산간소화서비스로의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정보제공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고유식별정보 항목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주민등록번호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보유 및 이용기간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기부일을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기준으로 소득공제가 실시되는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기간동안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5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년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자 제공받는 자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엔콤소프트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국세청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자 제공목적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기부금 소득공제 근거자료 생성을 위한 </a:t>
                      </a:r>
                      <a:r>
                        <a:rPr lang="ko-KR" altLang="en-US" sz="600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엔콤소프트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에 제공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기부금 소득공제 근거자료 국체성에 제공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-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동의를 거부할 권리 및 처리 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주민등록번호 수집 동의를 거부할 수 있습니다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그러나 주민등록번호 수집을 거부할 경우 기부금영수증 발급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소득공제를 위한 국세청 자료제공에 관한 서비스를 받을 수 없습니다</a:t>
                      </a:r>
                      <a:r>
                        <a:rPr lang="en-US" altLang="ko-KR" sz="6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 </a:t>
                      </a:r>
                      <a:endParaRPr lang="ko-KR" altLang="en-US" sz="600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0" marR="5080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동의함 □ </a:t>
                      </a:r>
                      <a:r>
                        <a:rPr lang="ko-KR" altLang="en-US" sz="600" b="1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동의안함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 □</a:t>
                      </a:r>
                    </a:p>
                  </a:txBody>
                  <a:tcPr marL="11851" marR="11851" marT="11851" marB="118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839">
                <a:tc>
                  <a:txBody>
                    <a:bodyPr/>
                    <a:lstStyle/>
                    <a:p>
                      <a:pPr marL="7620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[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출금이체 동의여부 및 해지사실 통지 안내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]</a:t>
                      </a:r>
                      <a:endParaRPr lang="ko-KR" altLang="en-US" sz="600" b="1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marL="76200" marR="7620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은행 등 금융회사 및 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사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600" b="1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금융결제원은 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CMS 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제도의 안정적 운영을 위하여 고객의 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은행 등 금융회사 및 이용기관 보유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연락처 정보를 활용하여 </a:t>
                      </a:r>
                      <a:r>
                        <a:rPr lang="ko-KR" altLang="en-US" sz="600" b="1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문자메세지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유선 등으로 고객의 출금이체 동의여부 및 해지사실을 통지할 수 있습니다</a:t>
                      </a:r>
                      <a:r>
                        <a:rPr lang="en-US" altLang="ko-KR" sz="6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.</a:t>
                      </a:r>
                    </a:p>
                  </a:txBody>
                  <a:tcPr marL="11851" marR="11851" marT="11851" marB="118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88640" y="9675812"/>
            <a:ext cx="66247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주소 </a:t>
            </a:r>
            <a:r>
              <a:rPr lang="en-US" altLang="ko-KR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: </a:t>
            </a:r>
            <a:r>
              <a:rPr lang="ko-KR" altLang="en-US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경남 창원시 마산회원구 </a:t>
            </a:r>
            <a:r>
              <a:rPr lang="ko-KR" altLang="en-US" sz="900" b="1" dirty="0" err="1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팔용로</a:t>
            </a:r>
            <a:r>
              <a:rPr lang="ko-KR" altLang="en-US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270   </a:t>
            </a:r>
            <a:r>
              <a:rPr lang="ko-KR" altLang="en-US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전화 </a:t>
            </a:r>
            <a:r>
              <a:rPr lang="en-US" altLang="ko-KR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: 055)298-8600  </a:t>
            </a:r>
            <a:r>
              <a:rPr lang="ko-KR" altLang="en-US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팩스 </a:t>
            </a:r>
            <a:r>
              <a:rPr lang="en-US" altLang="ko-KR" sz="900" b="1" dirty="0" smtClean="0">
                <a:solidFill>
                  <a:schemeClr val="bg1">
                    <a:lumMod val="65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: 055)296-6361</a:t>
            </a:r>
            <a:endParaRPr lang="ko-KR" altLang="en-US" sz="900" b="1" dirty="0">
              <a:solidFill>
                <a:schemeClr val="bg1">
                  <a:lumMod val="65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495</Words>
  <Application>Microsoft Office PowerPoint</Application>
  <PresentationFormat>A4 용지(210x297mm)</PresentationFormat>
  <Paragraphs>91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희망의 씨앗을 심어주세요</vt:lpstr>
      <vt:lpstr>세상을 바꾸는 소중한 결심, 고맙습니다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나눔의 기쁨을 권합니다</dc:title>
  <dc:creator>이현수</dc:creator>
  <cp:lastModifiedBy>이현수</cp:lastModifiedBy>
  <cp:revision>81</cp:revision>
  <dcterms:created xsi:type="dcterms:W3CDTF">2018-03-20T08:21:24Z</dcterms:created>
  <dcterms:modified xsi:type="dcterms:W3CDTF">2019-03-11T00:15:46Z</dcterms:modified>
</cp:coreProperties>
</file>